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fntdata" ContentType="application/x-fontdata"/>
  <Default Extension="rels" ContentType="application/vnd.openxmlformats-package.relationships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2" /><Relationship Type="http://schemas.openxmlformats.org/officeDocument/2006/relationships/custom-properties" Target="/docProps/custom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8" r:id="rId11"/>
    <p:sldId id="269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Quattrocento" panose="02020802030000000404" pitchFamily="34" charset="0"/>
      <p:bold r:id="rId19"/>
    </p:embeddedFont>
    <p:embeddedFont>
      <p:font typeface="Quattrocento" panose="02020802030000000404" pitchFamily="34" charset="-122"/>
      <p:bold r:id="rId20"/>
    </p:embeddedFont>
    <p:embeddedFont>
      <p:font typeface="Quattrocento" panose="02020802030000000404" pitchFamily="34" charset="-120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F8F9FA"/>
    <a:srgbClr val="1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6.xml" Id="rId9" /><Relationship Type="http://schemas.openxmlformats.org/officeDocument/2006/relationships/slide" Target="/ppt/slides/slide5.xml" Id="rId8" /><Relationship Type="http://schemas.openxmlformats.org/officeDocument/2006/relationships/slide" Target="/ppt/slides/slide4.xml" Id="rId7" /><Relationship Type="http://schemas.openxmlformats.org/officeDocument/2006/relationships/slide" Target="/ppt/slides/slide3.xml" Id="rId6" /><Relationship Type="http://schemas.openxmlformats.org/officeDocument/2006/relationships/slide" Target="/ppt/slides/slide2.xml" Id="rId5" /><Relationship Type="http://schemas.openxmlformats.org/officeDocument/2006/relationships/notesMaster" Target="/ppt/notesMasters/notesMaster1.xml" Id="rId4" /><Relationship Type="http://schemas.openxmlformats.org/officeDocument/2006/relationships/slide" Target="/ppt/slides/slide1.xml" Id="rId3" /><Relationship Type="http://schemas.openxmlformats.org/officeDocument/2006/relationships/font" Target="/ppt/fonts/font7.fntdata" Id="rId25" /><Relationship Type="http://schemas.openxmlformats.org/officeDocument/2006/relationships/font" Target="/ppt/fonts/font6.fntdata" Id="rId24" /><Relationship Type="http://schemas.openxmlformats.org/officeDocument/2006/relationships/font" Target="/ppt/fonts/font5.fntdata" Id="rId23" /><Relationship Type="http://schemas.openxmlformats.org/officeDocument/2006/relationships/font" Target="/ppt/fonts/font4.fntdata" Id="rId22" /><Relationship Type="http://schemas.openxmlformats.org/officeDocument/2006/relationships/font" Target="/ppt/fonts/font3.fntdata" Id="rId21" /><Relationship Type="http://schemas.openxmlformats.org/officeDocument/2006/relationships/font" Target="/ppt/fonts/font2.fntdata" Id="rId20" /><Relationship Type="http://schemas.openxmlformats.org/officeDocument/2006/relationships/theme" Target="/ppt/theme/theme1.xml" Id="rId2" /><Relationship Type="http://schemas.openxmlformats.org/officeDocument/2006/relationships/font" Target="/ppt/fonts/font1.fntdata" Id="rId19" /><Relationship Type="http://schemas.openxmlformats.org/officeDocument/2006/relationships/tableStyles" Target="/ppt/tableStyles.xml" Id="rId18" /><Relationship Type="http://schemas.openxmlformats.org/officeDocument/2006/relationships/viewProps" Target="/ppt/viewProps.xml" Id="rId17" /><Relationship Type="http://schemas.openxmlformats.org/officeDocument/2006/relationships/presProps" Target="/ppt/presProps.xml" Id="rId16" /><Relationship Type="http://schemas.openxmlformats.org/officeDocument/2006/relationships/slide" Target="/ppt/slides/slide12.xml" Id="rId15" /><Relationship Type="http://schemas.openxmlformats.org/officeDocument/2006/relationships/slide" Target="/ppt/slides/slide11.xml" Id="rId14" /><Relationship Type="http://schemas.openxmlformats.org/officeDocument/2006/relationships/slide" Target="/ppt/slides/slide10.xml" Id="rId13" /><Relationship Type="http://schemas.openxmlformats.org/officeDocument/2006/relationships/slide" Target="/ppt/slides/slide9.xml" Id="rId12" /><Relationship Type="http://schemas.openxmlformats.org/officeDocument/2006/relationships/slide" Target="/ppt/slides/slide8.xml" Id="rId11" /><Relationship Type="http://schemas.openxmlformats.org/officeDocument/2006/relationships/slide" Target="/ppt/slides/slide7.xml" Id="rId10" /><Relationship Type="http://schemas.openxmlformats.org/officeDocument/2006/relationships/slideMaster" Target="/ppt/slideMasters/slideMaster1.xml" Id="rId1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10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1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12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2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3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4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5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6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7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8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2" /><Relationship Type="http://schemas.openxmlformats.org/officeDocument/2006/relationships/slide" Target="/ppt/slides/slide9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10.xml" Id="rId10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3" /><Relationship Type="http://schemas.openxmlformats.org/officeDocument/2006/relationships/slideLayout" Target="/ppt/slideLayouts/slideLayout2.xml" Id="rId2" /><Relationship Type="http://schemas.openxmlformats.org/officeDocument/2006/relationships/image" Target="/ppt/media/image2.png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10.xml" Id="rId5" /><Relationship Type="http://schemas.openxmlformats.org/officeDocument/2006/relationships/slideLayout" Target="/ppt/slideLayouts/slideLayout9.xml" Id="rId4" /><Relationship Type="http://schemas.openxmlformats.org/officeDocument/2006/relationships/image" Target="/ppt/media/image24.png" Id="rId3" /><Relationship Type="http://schemas.openxmlformats.org/officeDocument/2006/relationships/image" Target="/ppt/media/image23.png" Id="rId2" /><Relationship Type="http://schemas.openxmlformats.org/officeDocument/2006/relationships/image" Target="/ppt/media/image22.png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notesSlide" Target="/ppt/notesSlides/notesSlide11.xml" Id="rId5" /><Relationship Type="http://schemas.openxmlformats.org/officeDocument/2006/relationships/slideLayout" Target="/ppt/slideLayouts/slideLayout10.xml" Id="rId4" /><Relationship Type="http://schemas.openxmlformats.org/officeDocument/2006/relationships/image" Target="/ppt/media/image27.png" Id="rId3" /><Relationship Type="http://schemas.openxmlformats.org/officeDocument/2006/relationships/image" Target="/ppt/media/image26.png" Id="rId2" /><Relationship Type="http://schemas.openxmlformats.org/officeDocument/2006/relationships/image" Target="/ppt/media/image25.png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notesSlide" Target="/ppt/notesSlides/notesSlide12.xml" Id="rId3" /><Relationship Type="http://schemas.openxmlformats.org/officeDocument/2006/relationships/slideLayout" Target="/ppt/slideLayouts/slideLayout11.xml" Id="rId2" /><Relationship Type="http://schemas.openxmlformats.org/officeDocument/2006/relationships/image" Target="/ppt/media/image28.png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3" /><Relationship Type="http://schemas.openxmlformats.org/officeDocument/2006/relationships/slideLayout" Target="/ppt/slideLayouts/slideLayout3.xml" Id="rId2" /><Relationship Type="http://schemas.openxmlformats.org/officeDocument/2006/relationships/image" Target="/ppt/media/image3.png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3" /><Relationship Type="http://schemas.openxmlformats.org/officeDocument/2006/relationships/slideLayout" Target="/ppt/slideLayouts/slideLayout4.xml" Id="rId2" /><Relationship Type="http://schemas.openxmlformats.org/officeDocument/2006/relationships/image" Target="/ppt/media/image4.png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Id6" /><Relationship Type="http://schemas.openxmlformats.org/officeDocument/2006/relationships/slideLayout" Target="/ppt/slideLayouts/slideLayout6.xml" Id="rId5" /><Relationship Type="http://schemas.openxmlformats.org/officeDocument/2006/relationships/image" Target="/ppt/media/image8.png" Id="rId4" /><Relationship Type="http://schemas.openxmlformats.org/officeDocument/2006/relationships/image" Target="/ppt/media/image7.png" Id="rId3" /><Relationship Type="http://schemas.openxmlformats.org/officeDocument/2006/relationships/image" Target="/ppt/media/image6.png" Id="rId2" /><Relationship Type="http://schemas.openxmlformats.org/officeDocument/2006/relationships/image" Target="/ppt/media/image5.png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7.png" Id="rId9" /><Relationship Type="http://schemas.openxmlformats.org/officeDocument/2006/relationships/image" Target="/ppt/media/image16.png" Id="rId8" /><Relationship Type="http://schemas.openxmlformats.org/officeDocument/2006/relationships/image" Target="/ppt/media/image15.png" Id="rId7" /><Relationship Type="http://schemas.openxmlformats.org/officeDocument/2006/relationships/image" Target="/ppt/media/image14.png" Id="rId6" /><Relationship Type="http://schemas.openxmlformats.org/officeDocument/2006/relationships/image" Target="/ppt/media/image13.png" Id="rId5" /><Relationship Type="http://schemas.openxmlformats.org/officeDocument/2006/relationships/image" Target="/ppt/media/image12.png" Id="rId4" /><Relationship Type="http://schemas.openxmlformats.org/officeDocument/2006/relationships/image" Target="/ppt/media/image11.png" Id="rId3" /><Relationship Type="http://schemas.openxmlformats.org/officeDocument/2006/relationships/image" Target="/ppt/media/image10.png" Id="rId2" /><Relationship Type="http://schemas.openxmlformats.org/officeDocument/2006/relationships/notesSlide" Target="/ppt/notesSlides/notesSlide6.xml" Id="rId12" /><Relationship Type="http://schemas.openxmlformats.org/officeDocument/2006/relationships/slideLayout" Target="/ppt/slideLayouts/slideLayout7.xml" Id="rId11" /><Relationship Type="http://schemas.openxmlformats.org/officeDocument/2006/relationships/image" Target="/ppt/media/image18.png" Id="rId10" /><Relationship Type="http://schemas.openxmlformats.org/officeDocument/2006/relationships/image" Target="/ppt/media/image9.png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Id3" /><Relationship Type="http://schemas.openxmlformats.org/officeDocument/2006/relationships/slideLayout" Target="/ppt/slideLayouts/slideLayout8.xml" Id="rId2" /><Relationship Type="http://schemas.openxmlformats.org/officeDocument/2006/relationships/image" Target="/ppt/media/image19.png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Id3" /><Relationship Type="http://schemas.openxmlformats.org/officeDocument/2006/relationships/slideLayout" Target="/ppt/slideLayouts/slideLayout8.xml" Id="rId2" /><Relationship Type="http://schemas.openxmlformats.org/officeDocument/2006/relationships/image" Target="/ppt/media/image20.png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Id3" /><Relationship Type="http://schemas.openxmlformats.org/officeDocument/2006/relationships/slideLayout" Target="/ppt/slideLayouts/slideLayout8.xml" Id="rId2" /><Relationship Type="http://schemas.openxmlformats.org/officeDocument/2006/relationships/image" Target="/ppt/media/image21.png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Summer Internship: PHP-MVC Framework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An overview of my summer internship, focusing on the PHP-MVC Framework and its application in real-world scenarios at Hardik Traders.</a:t>
            </a:r>
            <a:endParaRPr lang="en-US" sz="1850" dirty="0"/>
          </a:p>
        </p:txBody>
      </p:sp>
      <p:sp>
        <p:nvSpPr>
          <p:cNvPr id="14" name="Text Box 13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282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Code Implementation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05595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 glimpse into the codebase, showcasing the structure and logic employed in developing the application with the PHP-MVC framework.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3094434"/>
            <a:ext cx="4185523" cy="418552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319" y="3094434"/>
            <a:ext cx="4185642" cy="41856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414" y="3094434"/>
            <a:ext cx="4185642" cy="4185642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282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Code Implementation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05595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 glimpse into the codebase, showcasing the structure and logic employed in developing the application with the PHP-MVC framework.</a:t>
            </a: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344" y="3094434"/>
            <a:ext cx="4185523" cy="4185523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319" y="3094434"/>
            <a:ext cx="4185642" cy="41856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414" y="3094434"/>
            <a:ext cx="4185642" cy="4185642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08709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071699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Thank you for your time and attention. I am excited to apply my knowledge of the PHP-MVC Framework and continue learning and contributing to the field of computer engineering.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3891"/>
            <a:ext cx="5306616" cy="66329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About Me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0818" y="1880949"/>
            <a:ext cx="2653308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Name: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30818" y="2438162"/>
            <a:ext cx="6209348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Shah Parshva Hardik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30818" y="3024426"/>
            <a:ext cx="2653308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Student ID: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830818" y="3581638"/>
            <a:ext cx="6209348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23012250210356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0818" y="4167902"/>
            <a:ext cx="2653308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Field of Study: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830818" y="4725114"/>
            <a:ext cx="6209348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Computer Engineering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30818" y="5311378"/>
            <a:ext cx="2653308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Specialization: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830818" y="5868591"/>
            <a:ext cx="6209348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PHP-MVC Framework Development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30818" y="6454854"/>
            <a:ext cx="2653308" cy="331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Project Company: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830818" y="7012067"/>
            <a:ext cx="6209348" cy="3607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Hardik Traders (HT)</a:t>
            </a:r>
            <a:endParaRPr lang="en-US" sz="1750" dirty="0"/>
          </a:p>
        </p:txBody>
      </p:sp>
      <p:pic>
        <p:nvPicPr>
          <p:cNvPr id="13" name="Image 0" descr="C:\Users\hshah\OneDrive\Desktop\LJKU-Logo-Small.pngLJKU-Logo-Small"/>
          <p:cNvPicPr>
            <a:picLocks noChangeAspect="1"/>
          </p:cNvPicPr>
          <p:nvPr/>
        </p:nvPicPr>
        <p:blipFill>
          <a:blip r:embed="rId1"/>
          <a:srcRect l="-3799" t="-652" r="-595" b="652"/>
          <a:stretch>
            <a:fillRect/>
          </a:stretch>
        </p:blipFill>
        <p:spPr>
          <a:xfrm>
            <a:off x="7315835" y="3728085"/>
            <a:ext cx="6607810" cy="175260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6893"/>
            <a:ext cx="7234476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Company Details: Hashtechy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5919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Organization: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50463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Hashtechy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37280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Contact: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37724" y="3964067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+91 85111 90784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58640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Email: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37724" y="5177671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EF9C82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HR@HASHTECHY.COM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80001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Address: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37724" y="6391275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604, Brooklyn Tower, Beside YMCA Club, Sarkhej - Gandhinagar HWY, Ahmedabad, Gujarat 380015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215919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Mentor: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14761" y="2750463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Mr. Vishal Mandora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337280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Mentor Email: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14761" y="3964067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EF9C82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VISHAL.M@HASHTECHY.COM</a:t>
            </a:r>
            <a:endParaRPr lang="en-US" sz="18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4761" y="4616291"/>
            <a:ext cx="2941320" cy="84582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8232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Introduction to MVC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30999"/>
            <a:ext cx="4158734" cy="2950250"/>
          </a:xfrm>
          <a:prstGeom prst="roundRect">
            <a:avLst>
              <a:gd name="adj" fmla="val 4959"/>
            </a:avLst>
          </a:prstGeom>
          <a:noFill/>
          <a:ln w="30480">
            <a:solidFill>
              <a:srgbClr val="4A6B6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3230999"/>
            <a:ext cx="121920" cy="2950250"/>
          </a:xfrm>
          <a:prstGeom prst="roundRect">
            <a:avLst>
              <a:gd name="adj" fmla="val 29451"/>
            </a:avLst>
          </a:prstGeom>
          <a:solidFill>
            <a:srgbClr val="EF9C82"/>
          </a:solidFill>
        </p:spPr>
      </p:sp>
      <p:sp>
        <p:nvSpPr>
          <p:cNvPr id="5" name="Text 3"/>
          <p:cNvSpPr/>
          <p:nvPr/>
        </p:nvSpPr>
        <p:spPr>
          <a:xfrm>
            <a:off x="1198959" y="350079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Architectural Pattern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98959" y="3996333"/>
            <a:ext cx="352770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MVC (Model-View-Controller) is a fundamental software architectural pattern designed to enhance code organization.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5235773" y="3230999"/>
            <a:ext cx="4158734" cy="2950250"/>
          </a:xfrm>
          <a:prstGeom prst="roundRect">
            <a:avLst>
              <a:gd name="adj" fmla="val 4959"/>
            </a:avLst>
          </a:prstGeom>
          <a:noFill/>
          <a:ln w="30480">
            <a:solidFill>
              <a:srgbClr val="4A6B6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05293" y="3230999"/>
            <a:ext cx="121920" cy="2950250"/>
          </a:xfrm>
          <a:prstGeom prst="roundRect">
            <a:avLst>
              <a:gd name="adj" fmla="val 29451"/>
            </a:avLst>
          </a:prstGeom>
          <a:solidFill>
            <a:srgbClr val="EF9C82"/>
          </a:solidFill>
        </p:spPr>
      </p:sp>
      <p:sp>
        <p:nvSpPr>
          <p:cNvPr id="9" name="Text 7"/>
          <p:cNvSpPr/>
          <p:nvPr/>
        </p:nvSpPr>
        <p:spPr>
          <a:xfrm>
            <a:off x="5597009" y="3500795"/>
            <a:ext cx="295679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Component Separation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97009" y="3996333"/>
            <a:ext cx="352770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It divides an application into three distinct yet interconnected components: Model, View, and Controller.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9633823" y="3230999"/>
            <a:ext cx="4158853" cy="2950250"/>
          </a:xfrm>
          <a:prstGeom prst="roundRect">
            <a:avLst>
              <a:gd name="adj" fmla="val 4959"/>
            </a:avLst>
          </a:prstGeom>
          <a:noFill/>
          <a:ln w="30480">
            <a:solidFill>
              <a:srgbClr val="4A6B6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3343" y="3230999"/>
            <a:ext cx="121920" cy="2950250"/>
          </a:xfrm>
          <a:prstGeom prst="roundRect">
            <a:avLst>
              <a:gd name="adj" fmla="val 29451"/>
            </a:avLst>
          </a:prstGeom>
          <a:solidFill>
            <a:srgbClr val="EF9C82"/>
          </a:solidFill>
        </p:spPr>
      </p:sp>
      <p:sp>
        <p:nvSpPr>
          <p:cNvPr id="13" name="Text 11"/>
          <p:cNvSpPr/>
          <p:nvPr/>
        </p:nvSpPr>
        <p:spPr>
          <a:xfrm>
            <a:off x="9995059" y="350079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Codebase Benefits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95059" y="3996333"/>
            <a:ext cx="3527822" cy="19151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This separation promotes a clean, scalable, and maintainable codebase, simplifying development and updates.</a:t>
            </a:r>
            <a:endParaRPr lang="en-US" sz="1850" dirty="0"/>
          </a:p>
        </p:txBody>
      </p:sp>
      <p:sp>
        <p:nvSpPr>
          <p:cNvPr id="15" name="Text Box 14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123" y="626388"/>
            <a:ext cx="4123492" cy="4354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Core Components of MVC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797123" y="1657112"/>
            <a:ext cx="6337459" cy="60960"/>
          </a:xfrm>
          <a:prstGeom prst="roundRect">
            <a:avLst>
              <a:gd name="adj" fmla="val 36432"/>
            </a:avLst>
          </a:prstGeom>
          <a:solidFill>
            <a:srgbClr val="EF9C82"/>
          </a:solidFill>
        </p:spPr>
      </p:sp>
      <p:sp>
        <p:nvSpPr>
          <p:cNvPr id="4" name="Shape 2"/>
          <p:cNvSpPr/>
          <p:nvPr/>
        </p:nvSpPr>
        <p:spPr>
          <a:xfrm>
            <a:off x="3743801" y="1450300"/>
            <a:ext cx="444103" cy="444103"/>
          </a:xfrm>
          <a:prstGeom prst="roundRect">
            <a:avLst>
              <a:gd name="adj" fmla="val 205898"/>
            </a:avLst>
          </a:prstGeom>
          <a:solidFill>
            <a:srgbClr val="EF9C82"/>
          </a:solidFill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7032" y="1561267"/>
            <a:ext cx="177641" cy="2220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0358" y="2042398"/>
            <a:ext cx="1741765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Model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60358" y="2408039"/>
            <a:ext cx="6010989" cy="4738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Manages data, business logic, and validation. It ensures data integrity and enforces business rules within the application.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797123" y="3399949"/>
            <a:ext cx="6337459" cy="60960"/>
          </a:xfrm>
          <a:prstGeom prst="roundRect">
            <a:avLst>
              <a:gd name="adj" fmla="val 36432"/>
            </a:avLst>
          </a:prstGeom>
          <a:solidFill>
            <a:srgbClr val="EF9C82"/>
          </a:solidFill>
        </p:spPr>
      </p:sp>
      <p:sp>
        <p:nvSpPr>
          <p:cNvPr id="9" name="Shape 6"/>
          <p:cNvSpPr/>
          <p:nvPr/>
        </p:nvSpPr>
        <p:spPr>
          <a:xfrm>
            <a:off x="3743801" y="3193137"/>
            <a:ext cx="444103" cy="444103"/>
          </a:xfrm>
          <a:prstGeom prst="roundRect">
            <a:avLst>
              <a:gd name="adj" fmla="val 205898"/>
            </a:avLst>
          </a:prstGeom>
          <a:solidFill>
            <a:srgbClr val="EF9C82"/>
          </a:solidFill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32" y="3304103"/>
            <a:ext cx="177641" cy="22205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60358" y="3785235"/>
            <a:ext cx="1741765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View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960358" y="4150876"/>
            <a:ext cx="6010989" cy="4738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Renders the user interface, displaying data provided by the Model. It is responsible for UI presentation and updates.</a:t>
            </a:r>
            <a:endParaRPr lang="en-US" sz="1150" dirty="0"/>
          </a:p>
        </p:txBody>
      </p:sp>
      <p:sp>
        <p:nvSpPr>
          <p:cNvPr id="13" name="Shape 9"/>
          <p:cNvSpPr/>
          <p:nvPr/>
        </p:nvSpPr>
        <p:spPr>
          <a:xfrm>
            <a:off x="797123" y="5142786"/>
            <a:ext cx="6337459" cy="60960"/>
          </a:xfrm>
          <a:prstGeom prst="roundRect">
            <a:avLst>
              <a:gd name="adj" fmla="val 36432"/>
            </a:avLst>
          </a:prstGeom>
          <a:solidFill>
            <a:srgbClr val="EF9C82"/>
          </a:solidFill>
        </p:spPr>
      </p:sp>
      <p:sp>
        <p:nvSpPr>
          <p:cNvPr id="14" name="Shape 10"/>
          <p:cNvSpPr/>
          <p:nvPr/>
        </p:nvSpPr>
        <p:spPr>
          <a:xfrm>
            <a:off x="3743801" y="4935974"/>
            <a:ext cx="444103" cy="444103"/>
          </a:xfrm>
          <a:prstGeom prst="roundRect">
            <a:avLst>
              <a:gd name="adj" fmla="val 205898"/>
            </a:avLst>
          </a:prstGeom>
          <a:solidFill>
            <a:srgbClr val="EF9C82"/>
          </a:solidFill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032" y="5046940"/>
            <a:ext cx="177641" cy="22205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0358" y="5528072"/>
            <a:ext cx="1741765" cy="217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Controller</a:t>
            </a:r>
            <a:endParaRPr lang="en-US" sz="1350" dirty="0"/>
          </a:p>
        </p:txBody>
      </p:sp>
      <p:sp>
        <p:nvSpPr>
          <p:cNvPr id="17" name="Text 12"/>
          <p:cNvSpPr/>
          <p:nvPr/>
        </p:nvSpPr>
        <p:spPr>
          <a:xfrm>
            <a:off x="960358" y="5893713"/>
            <a:ext cx="6010989" cy="4738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Acts as the bridge between Model and View. It processes user input, interacts with the Model, and updates the View.</a:t>
            </a:r>
            <a:endParaRPr lang="en-US" sz="1150" dirty="0"/>
          </a:p>
        </p:txBody>
      </p:sp>
      <p:sp>
        <p:nvSpPr>
          <p:cNvPr id="19" name="Text Box 18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438" y="1450300"/>
            <a:ext cx="6337459" cy="6337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666393"/>
            <a:ext cx="4683681" cy="4205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How MVC Works &amp; Its Benefits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769977" y="1444347"/>
            <a:ext cx="2019062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MVC Workflow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977" y="1857613"/>
            <a:ext cx="714970" cy="8679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27942" y="2000607"/>
            <a:ext cx="1682472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User Interaction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627942" y="2353866"/>
            <a:ext cx="551283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User interacts with the View (e.g., clicking a button or submitting a form).</a:t>
            </a:r>
            <a:endParaRPr lang="en-US" sz="1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77" y="2725579"/>
            <a:ext cx="714970" cy="8679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27942" y="2868573"/>
            <a:ext cx="1930003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Controller Receives Input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1627942" y="3221831"/>
            <a:ext cx="551283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The Controller captures the input and determines the appropriate action to take.</a:t>
            </a:r>
            <a:endParaRPr lang="en-US" sz="11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77" y="3593544"/>
            <a:ext cx="714970" cy="8679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27942" y="3736538"/>
            <a:ext cx="1682472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Model Interaction</a:t>
            </a:r>
            <a:endParaRPr lang="en-US" sz="1300" dirty="0"/>
          </a:p>
        </p:txBody>
      </p:sp>
      <p:sp>
        <p:nvSpPr>
          <p:cNvPr id="12" name="Text 7"/>
          <p:cNvSpPr/>
          <p:nvPr/>
        </p:nvSpPr>
        <p:spPr>
          <a:xfrm>
            <a:off x="1627942" y="4089797"/>
            <a:ext cx="551283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Controller interacts with the Model to execute necessary actions, like data retrieval.</a:t>
            </a:r>
            <a:endParaRPr lang="en-US" sz="11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77" y="4461510"/>
            <a:ext cx="714970" cy="86796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27942" y="4604504"/>
            <a:ext cx="1682472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Model Processing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627942" y="4957763"/>
            <a:ext cx="551283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The Model processes data and returns results to the Controller.</a:t>
            </a:r>
            <a:endParaRPr lang="en-US" sz="11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77" y="5329476"/>
            <a:ext cx="714970" cy="86796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27942" y="5472470"/>
            <a:ext cx="1682472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View Update</a:t>
            </a:r>
            <a:endParaRPr lang="en-US" sz="1300" dirty="0"/>
          </a:p>
        </p:txBody>
      </p:sp>
      <p:sp>
        <p:nvSpPr>
          <p:cNvPr id="18" name="Text 11"/>
          <p:cNvSpPr/>
          <p:nvPr/>
        </p:nvSpPr>
        <p:spPr>
          <a:xfrm>
            <a:off x="1627942" y="5825728"/>
            <a:ext cx="551283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The Controller then updates the View with the new data.</a:t>
            </a:r>
            <a:endParaRPr lang="en-US" sz="110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77" y="6197441"/>
            <a:ext cx="714970" cy="86796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627942" y="6340435"/>
            <a:ext cx="1682472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UI Render</a:t>
            </a:r>
            <a:endParaRPr lang="en-US" sz="1300" dirty="0"/>
          </a:p>
        </p:txBody>
      </p:sp>
      <p:sp>
        <p:nvSpPr>
          <p:cNvPr id="21" name="Text 13"/>
          <p:cNvSpPr/>
          <p:nvPr/>
        </p:nvSpPr>
        <p:spPr>
          <a:xfrm>
            <a:off x="1627942" y="6693694"/>
            <a:ext cx="5512832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Finally, the View renders the updated user interface.</a:t>
            </a:r>
            <a:endParaRPr lang="en-US" sz="1100" dirty="0"/>
          </a:p>
        </p:txBody>
      </p:sp>
      <p:sp>
        <p:nvSpPr>
          <p:cNvPr id="22" name="Text 14"/>
          <p:cNvSpPr/>
          <p:nvPr/>
        </p:nvSpPr>
        <p:spPr>
          <a:xfrm>
            <a:off x="7497247" y="1444347"/>
            <a:ext cx="2019062" cy="252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Key Benefits</a:t>
            </a:r>
            <a:endParaRPr lang="en-US" sz="15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247" y="1857613"/>
            <a:ext cx="357426" cy="357426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7497247" y="2393752"/>
            <a:ext cx="1779865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Separation of Concerns</a:t>
            </a:r>
            <a:endParaRPr lang="en-US" sz="1300" dirty="0"/>
          </a:p>
        </p:txBody>
      </p:sp>
      <p:sp>
        <p:nvSpPr>
          <p:cNvPr id="25" name="Text 16"/>
          <p:cNvSpPr/>
          <p:nvPr/>
        </p:nvSpPr>
        <p:spPr>
          <a:xfrm>
            <a:off x="7497247" y="2747010"/>
            <a:ext cx="6370796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Each component has a defined role, simplifying maintenance and updates.</a:t>
            </a:r>
            <a:endParaRPr lang="en-US" sz="1100" dirty="0"/>
          </a:p>
        </p:txBody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7247" y="3333155"/>
            <a:ext cx="357426" cy="357426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7497247" y="3869293"/>
            <a:ext cx="1682472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Reusability</a:t>
            </a:r>
            <a:endParaRPr lang="en-US" sz="1300" dirty="0"/>
          </a:p>
        </p:txBody>
      </p:sp>
      <p:sp>
        <p:nvSpPr>
          <p:cNvPr id="28" name="Text 18"/>
          <p:cNvSpPr/>
          <p:nvPr/>
        </p:nvSpPr>
        <p:spPr>
          <a:xfrm>
            <a:off x="7497247" y="4222552"/>
            <a:ext cx="6370796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Components can be effortlessly reused across various application parts.</a:t>
            </a:r>
            <a:endParaRPr lang="en-US" sz="1100" dirty="0"/>
          </a:p>
        </p:txBody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247" y="4808696"/>
            <a:ext cx="357426" cy="357426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7497247" y="5344835"/>
            <a:ext cx="1682472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Flexibility</a:t>
            </a:r>
            <a:endParaRPr lang="en-US" sz="1300" dirty="0"/>
          </a:p>
        </p:txBody>
      </p:sp>
      <p:sp>
        <p:nvSpPr>
          <p:cNvPr id="31" name="Text 20"/>
          <p:cNvSpPr/>
          <p:nvPr/>
        </p:nvSpPr>
        <p:spPr>
          <a:xfrm>
            <a:off x="7497247" y="5698093"/>
            <a:ext cx="6370796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MVC streamlines component swapping and new feature integration.</a:t>
            </a:r>
            <a:endParaRPr lang="en-US" sz="1100" dirty="0"/>
          </a:p>
        </p:txBody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7247" y="6284238"/>
            <a:ext cx="357426" cy="357426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7497247" y="6820376"/>
            <a:ext cx="1682472" cy="2102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Versatile Use Cases</a:t>
            </a:r>
            <a:endParaRPr lang="en-US" sz="1300" dirty="0"/>
          </a:p>
        </p:txBody>
      </p:sp>
      <p:sp>
        <p:nvSpPr>
          <p:cNvPr id="34" name="Text 22"/>
          <p:cNvSpPr/>
          <p:nvPr/>
        </p:nvSpPr>
        <p:spPr>
          <a:xfrm>
            <a:off x="7497247" y="7173635"/>
            <a:ext cx="6370796" cy="2287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F9EEE7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Widely adopted in web, mobile, and desktop applications.</a:t>
            </a:r>
            <a:endParaRPr lang="en-US" sz="1100" dirty="0"/>
          </a:p>
        </p:txBody>
      </p:sp>
      <p:sp>
        <p:nvSpPr>
          <p:cNvPr id="35" name="Text Box 34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C:/Users/hshah/OneDrive/Pictures/Screenshots/Screenshot 2025-07-10 164806.pngScreenshot 2025-07-10 164806"/>
          <p:cNvPicPr>
            <a:picLocks noChangeAspect="1"/>
          </p:cNvPicPr>
          <p:nvPr/>
        </p:nvPicPr>
        <p:blipFill>
          <a:blip r:embed="rId1"/>
          <a:srcRect l="104" r="70"/>
          <a:stretch>
            <a:fillRect/>
          </a:stretch>
        </p:blipFill>
        <p:spPr>
          <a:xfrm>
            <a:off x="837565" y="1426845"/>
            <a:ext cx="12960000" cy="5872361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37724" y="722828"/>
            <a:ext cx="755261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Application Output Showcase</a:t>
            </a:r>
            <a:endParaRPr lang="en-US" sz="4400" dirty="0"/>
          </a:p>
        </p:txBody>
      </p:sp>
      <p:sp>
        <p:nvSpPr>
          <p:cNvPr id="14" name="Text Box 13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2828"/>
            <a:ext cx="755261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Application Output Showcase</a:t>
            </a:r>
            <a:endParaRPr lang="en-US" sz="4400" dirty="0"/>
          </a:p>
        </p:txBody>
      </p:sp>
      <p:sp>
        <p:nvSpPr>
          <p:cNvPr id="14" name="Text Box 13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  <p:pic>
        <p:nvPicPr>
          <p:cNvPr id="5" name="Image 1" descr="C:/Users/hshah/OneDrive/Pictures/Screenshots/Screenshot 2025-07-10 165232.pngScreenshot 2025-07-10 165232"/>
          <p:cNvPicPr>
            <a:picLocks noChangeAspect="1"/>
          </p:cNvPicPr>
          <p:nvPr/>
        </p:nvPicPr>
        <p:blipFill>
          <a:blip r:embed="rId1"/>
          <a:srcRect l="59" t="-273" r="-280" b="-288"/>
          <a:stretch>
            <a:fillRect/>
          </a:stretch>
        </p:blipFill>
        <p:spPr>
          <a:xfrm>
            <a:off x="845185" y="1426845"/>
            <a:ext cx="12959715" cy="587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C:/Users/hshah/OneDrive/Pictures/Screenshots/Screenshot 2025-07-10 165148.pngScreenshot 2025-07-10 165148"/>
          <p:cNvPicPr>
            <a:picLocks noChangeAspect="1"/>
          </p:cNvPicPr>
          <p:nvPr/>
        </p:nvPicPr>
        <p:blipFill>
          <a:blip r:embed="rId1"/>
          <a:srcRect l="495" r="519"/>
          <a:stretch>
            <a:fillRect/>
          </a:stretch>
        </p:blipFill>
        <p:spPr>
          <a:xfrm>
            <a:off x="902335" y="1421765"/>
            <a:ext cx="12959715" cy="587692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37724" y="722828"/>
            <a:ext cx="755261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802030000000404" pitchFamily="34" charset="0"/>
                <a:ea typeface="Quattrocento" panose="02020802030000000404" pitchFamily="34" charset="-122"/>
                <a:cs typeface="Quattrocento" panose="02020802030000000404" pitchFamily="34" charset="-120"/>
              </a:rPr>
              <a:t>Application Output Showcase</a:t>
            </a:r>
            <a:endParaRPr lang="en-US" sz="4400" dirty="0"/>
          </a:p>
        </p:txBody>
      </p:sp>
      <p:sp>
        <p:nvSpPr>
          <p:cNvPr id="14" name="Text Box 13"/>
          <p:cNvSpPr txBox="1"/>
          <p:nvPr/>
        </p:nvSpPr>
        <p:spPr>
          <a:xfrm>
            <a:off x="12682220" y="7746365"/>
            <a:ext cx="1948180" cy="483235"/>
          </a:xfrm>
          <a:prstGeom prst="rect">
            <a:avLst/>
          </a:prstGeom>
          <a:solidFill>
            <a:srgbClr val="123332"/>
          </a:solidFill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2837</Words>
  <Application>WPS Presentation</Application>
  <PresentationFormat>On-screen Show (16:9)</PresentationFormat>
  <Paragraphs>144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</vt:lpstr>
      <vt:lpstr>SimSun</vt:lpstr>
      <vt:lpstr>Wingdings</vt:lpstr>
      <vt:lpstr>Quattrocento</vt:lpstr>
      <vt:lpstr>Quattrocento</vt:lpstr>
      <vt:lpstr>Quattrocento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hshah</cp:lastModifiedBy>
  <cp:revision>5</cp:revision>
  <dcterms:created xsi:type="dcterms:W3CDTF">2025-07-11T14:59:00Z</dcterms:created>
  <dcterms:modified xsi:type="dcterms:W3CDTF">2025-07-12T12:00:32Z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D1E1A11E39CA416C85080A0ACA560485_12</vt:lpwstr>
  </property>
  <property fmtid="{D5CDD505-2E9C-101B-9397-08002B2CF9AE}" pid="3" name="KSOProductBuildVer">
    <vt:lpwstr>1033-12.2.0.21931</vt:lpwstr>
  </property>
</Properties>
</file>